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66" r:id="rId1"/>
  </p:sldMasterIdLst>
  <p:sldIdLst>
    <p:sldId id="256" r:id="rId2"/>
    <p:sldId id="259" r:id="rId3"/>
    <p:sldId id="257" r:id="rId4"/>
    <p:sldId id="258"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950BE66-6D5A-3E46-81D0-DDE9CD15F9BB}">
          <p14:sldIdLst>
            <p14:sldId id="256"/>
            <p14:sldId id="259"/>
            <p14:sldId id="257"/>
            <p14:sldId id="258"/>
            <p14:sldId id="260"/>
            <p14:sldId id="261"/>
            <p14:sldId id="262"/>
            <p14:sldId id="263"/>
            <p14:sldId id="264"/>
            <p14:sldId id="26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4" autoAdjust="0"/>
    <p:restoredTop sz="94576" autoAdjust="0"/>
  </p:normalViewPr>
  <p:slideViewPr>
    <p:cSldViewPr snapToGrid="0" snapToObjects="1">
      <p:cViewPr varScale="1">
        <p:scale>
          <a:sx n="94" d="100"/>
          <a:sy n="94" d="100"/>
        </p:scale>
        <p:origin x="-122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644F1E-F897-9C43-82EA-AEEB305AFD88}" type="doc">
      <dgm:prSet loTypeId="urn:microsoft.com/office/officeart/2005/8/layout/hierarchy3" loCatId="" qsTypeId="urn:microsoft.com/office/officeart/2005/8/quickstyle/simple4" qsCatId="simple" csTypeId="urn:microsoft.com/office/officeart/2005/8/colors/accent1_2" csCatId="accent1" phldr="1"/>
      <dgm:spPr/>
      <dgm:t>
        <a:bodyPr/>
        <a:lstStyle/>
        <a:p>
          <a:endParaRPr lang="en-US"/>
        </a:p>
      </dgm:t>
    </dgm:pt>
    <dgm:pt modelId="{EDB46C93-20BB-8345-B5EE-C98C29488F67}">
      <dgm:prSet phldrT="[Text]"/>
      <dgm:spPr/>
      <dgm:t>
        <a:bodyPr/>
        <a:lstStyle/>
        <a:p>
          <a:r>
            <a:rPr lang="en-US" dirty="0" smtClean="0"/>
            <a:t>Ministry of Science, Technology and Higher Education</a:t>
          </a:r>
          <a:endParaRPr lang="en-US" dirty="0"/>
        </a:p>
      </dgm:t>
    </dgm:pt>
    <dgm:pt modelId="{7D092076-4555-D340-ADA4-B82A35A97236}" type="parTrans" cxnId="{A278A0C8-DCE4-CD4E-B240-50BDB9CE6BB0}">
      <dgm:prSet/>
      <dgm:spPr/>
      <dgm:t>
        <a:bodyPr/>
        <a:lstStyle/>
        <a:p>
          <a:endParaRPr lang="en-US"/>
        </a:p>
      </dgm:t>
    </dgm:pt>
    <dgm:pt modelId="{E6A5DF2F-C399-2F4C-A497-448731F234DC}" type="sibTrans" cxnId="{A278A0C8-DCE4-CD4E-B240-50BDB9CE6BB0}">
      <dgm:prSet/>
      <dgm:spPr/>
      <dgm:t>
        <a:bodyPr/>
        <a:lstStyle/>
        <a:p>
          <a:endParaRPr lang="en-US"/>
        </a:p>
      </dgm:t>
    </dgm:pt>
    <dgm:pt modelId="{0BB7C701-A6BB-D14E-947F-4C56762DAA11}">
      <dgm:prSet phldrT="[Text]"/>
      <dgm:spPr/>
      <dgm:t>
        <a:bodyPr/>
        <a:lstStyle/>
        <a:p>
          <a:r>
            <a:rPr lang="en-US" dirty="0" smtClean="0"/>
            <a:t>DGES (General Directorate for Higher Education) </a:t>
          </a:r>
          <a:endParaRPr lang="en-US" dirty="0"/>
        </a:p>
      </dgm:t>
    </dgm:pt>
    <dgm:pt modelId="{4A0E7BA8-BA55-2549-AA88-82D07FD7AB44}" type="parTrans" cxnId="{EE20E8D5-40CE-0542-A5B3-46C9261ED1B5}">
      <dgm:prSet/>
      <dgm:spPr/>
      <dgm:t>
        <a:bodyPr/>
        <a:lstStyle/>
        <a:p>
          <a:endParaRPr lang="en-US"/>
        </a:p>
      </dgm:t>
    </dgm:pt>
    <dgm:pt modelId="{8DD5D174-1193-4947-9614-11028A76CB59}" type="sibTrans" cxnId="{EE20E8D5-40CE-0542-A5B3-46C9261ED1B5}">
      <dgm:prSet/>
      <dgm:spPr/>
      <dgm:t>
        <a:bodyPr/>
        <a:lstStyle/>
        <a:p>
          <a:endParaRPr lang="en-US"/>
        </a:p>
      </dgm:t>
    </dgm:pt>
    <dgm:pt modelId="{2B3DFA4C-5DCE-D740-AACA-FCBE758B4AC8}">
      <dgm:prSet phldrT="[Text]"/>
      <dgm:spPr/>
      <dgm:t>
        <a:bodyPr/>
        <a:lstStyle/>
        <a:p>
          <a:r>
            <a:rPr lang="en-US" dirty="0" smtClean="0"/>
            <a:t>A3ES – Evaluation and Accreditation Agency for Higher Education</a:t>
          </a:r>
          <a:endParaRPr lang="en-US" dirty="0"/>
        </a:p>
      </dgm:t>
    </dgm:pt>
    <dgm:pt modelId="{13911224-98F8-FE42-8442-27F90BC6E80E}" type="parTrans" cxnId="{F33EB9AF-DB1C-D84B-84B5-90A9ED5408DE}">
      <dgm:prSet/>
      <dgm:spPr/>
      <dgm:t>
        <a:bodyPr/>
        <a:lstStyle/>
        <a:p>
          <a:endParaRPr lang="en-US"/>
        </a:p>
      </dgm:t>
    </dgm:pt>
    <dgm:pt modelId="{66D61494-A422-AD48-8395-EEA94626E128}" type="sibTrans" cxnId="{F33EB9AF-DB1C-D84B-84B5-90A9ED5408DE}">
      <dgm:prSet/>
      <dgm:spPr/>
      <dgm:t>
        <a:bodyPr/>
        <a:lstStyle/>
        <a:p>
          <a:endParaRPr lang="en-US"/>
        </a:p>
      </dgm:t>
    </dgm:pt>
    <dgm:pt modelId="{2E11590B-1A9F-0C4D-9F89-338E6DBB1269}">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t>Ministry of Labor, </a:t>
          </a:r>
          <a:r>
            <a:rPr lang="en-US" dirty="0" smtClean="0"/>
            <a:t>Solidarity and </a:t>
          </a:r>
        </a:p>
        <a:p>
          <a:pPr defTabSz="1111250">
            <a:lnSpc>
              <a:spcPct val="90000"/>
            </a:lnSpc>
            <a:spcBef>
              <a:spcPct val="0"/>
            </a:spcBef>
            <a:spcAft>
              <a:spcPct val="35000"/>
            </a:spcAft>
          </a:pPr>
          <a:r>
            <a:rPr lang="en-US" dirty="0" smtClean="0"/>
            <a:t>Social Security </a:t>
          </a:r>
          <a:endParaRPr lang="en-US" dirty="0"/>
        </a:p>
      </dgm:t>
    </dgm:pt>
    <dgm:pt modelId="{0CA225B6-FFB4-9B4D-95AD-08997DEAECAE}" type="parTrans" cxnId="{5B40B56E-DCC4-2549-8A1B-7B77C46D68B4}">
      <dgm:prSet/>
      <dgm:spPr/>
      <dgm:t>
        <a:bodyPr/>
        <a:lstStyle/>
        <a:p>
          <a:endParaRPr lang="en-US"/>
        </a:p>
      </dgm:t>
    </dgm:pt>
    <dgm:pt modelId="{1A374280-A8B1-0C41-8430-232E78F97AA6}" type="sibTrans" cxnId="{5B40B56E-DCC4-2549-8A1B-7B77C46D68B4}">
      <dgm:prSet/>
      <dgm:spPr/>
      <dgm:t>
        <a:bodyPr/>
        <a:lstStyle/>
        <a:p>
          <a:endParaRPr lang="en-US"/>
        </a:p>
      </dgm:t>
    </dgm:pt>
    <dgm:pt modelId="{F4DCE129-F88A-1F43-B254-23C412986809}">
      <dgm:prSet phldrT="[Text]"/>
      <dgm:spPr/>
      <dgm:t>
        <a:bodyPr/>
        <a:lstStyle/>
        <a:p>
          <a:r>
            <a:rPr lang="en-US" dirty="0" smtClean="0"/>
            <a:t>DGERT (General Directorate for Employment and Labor Relations) </a:t>
          </a:r>
          <a:endParaRPr lang="en-US" dirty="0"/>
        </a:p>
      </dgm:t>
    </dgm:pt>
    <dgm:pt modelId="{EF97A37E-377B-5F49-B413-067B00C4A449}" type="parTrans" cxnId="{55235FAE-EC5F-6440-80B8-187E09C1470A}">
      <dgm:prSet/>
      <dgm:spPr/>
      <dgm:t>
        <a:bodyPr/>
        <a:lstStyle/>
        <a:p>
          <a:endParaRPr lang="en-US"/>
        </a:p>
      </dgm:t>
    </dgm:pt>
    <dgm:pt modelId="{758E8BFB-04C7-4040-80A4-841E9EF607A2}" type="sibTrans" cxnId="{55235FAE-EC5F-6440-80B8-187E09C1470A}">
      <dgm:prSet/>
      <dgm:spPr/>
      <dgm:t>
        <a:bodyPr/>
        <a:lstStyle/>
        <a:p>
          <a:endParaRPr lang="en-US"/>
        </a:p>
      </dgm:t>
    </dgm:pt>
    <dgm:pt modelId="{739385A9-102F-E64F-9CD3-11E9A86A6BC5}">
      <dgm:prSet phldrT="[Text]"/>
      <dgm:spPr/>
      <dgm:t>
        <a:bodyPr/>
        <a:lstStyle/>
        <a:p>
          <a:r>
            <a:rPr lang="en-US" dirty="0" smtClean="0"/>
            <a:t>IEFP – Institute of Employment and Professional Training</a:t>
          </a:r>
          <a:endParaRPr lang="en-US" dirty="0"/>
        </a:p>
      </dgm:t>
    </dgm:pt>
    <dgm:pt modelId="{5D4456AE-7CF7-2646-804F-CB934EE47D08}" type="parTrans" cxnId="{0DBEA018-446B-C047-9D70-DD63DFCB3A37}">
      <dgm:prSet/>
      <dgm:spPr/>
      <dgm:t>
        <a:bodyPr/>
        <a:lstStyle/>
        <a:p>
          <a:endParaRPr lang="en-US"/>
        </a:p>
      </dgm:t>
    </dgm:pt>
    <dgm:pt modelId="{4B13FDC7-D0B7-7349-821C-CDD0C9FA4B52}" type="sibTrans" cxnId="{0DBEA018-446B-C047-9D70-DD63DFCB3A37}">
      <dgm:prSet/>
      <dgm:spPr/>
      <dgm:t>
        <a:bodyPr/>
        <a:lstStyle/>
        <a:p>
          <a:endParaRPr lang="en-US"/>
        </a:p>
      </dgm:t>
    </dgm:pt>
    <dgm:pt modelId="{3B2F159A-6913-6E4A-B2B6-315E6B9429A9}" type="pres">
      <dgm:prSet presAssocID="{6F644F1E-F897-9C43-82EA-AEEB305AFD88}" presName="diagram" presStyleCnt="0">
        <dgm:presLayoutVars>
          <dgm:chPref val="1"/>
          <dgm:dir/>
          <dgm:animOne val="branch"/>
          <dgm:animLvl val="lvl"/>
          <dgm:resizeHandles/>
        </dgm:presLayoutVars>
      </dgm:prSet>
      <dgm:spPr/>
    </dgm:pt>
    <dgm:pt modelId="{FE0C716B-E897-6F4B-973D-298861F62AF5}" type="pres">
      <dgm:prSet presAssocID="{EDB46C93-20BB-8345-B5EE-C98C29488F67}" presName="root" presStyleCnt="0"/>
      <dgm:spPr/>
    </dgm:pt>
    <dgm:pt modelId="{2790B8DD-648A-CB44-8A81-341C9F94D278}" type="pres">
      <dgm:prSet presAssocID="{EDB46C93-20BB-8345-B5EE-C98C29488F67}" presName="rootComposite" presStyleCnt="0"/>
      <dgm:spPr/>
    </dgm:pt>
    <dgm:pt modelId="{11051C4A-6EC4-1D4B-B451-535778571F4D}" type="pres">
      <dgm:prSet presAssocID="{EDB46C93-20BB-8345-B5EE-C98C29488F67}" presName="rootText" presStyleLbl="node1" presStyleIdx="0" presStyleCnt="2"/>
      <dgm:spPr/>
      <dgm:t>
        <a:bodyPr/>
        <a:lstStyle/>
        <a:p>
          <a:endParaRPr lang="en-US"/>
        </a:p>
      </dgm:t>
    </dgm:pt>
    <dgm:pt modelId="{CBF77A4A-78F8-1D4D-8047-FFBB2FF1B99B}" type="pres">
      <dgm:prSet presAssocID="{EDB46C93-20BB-8345-B5EE-C98C29488F67}" presName="rootConnector" presStyleLbl="node1" presStyleIdx="0" presStyleCnt="2"/>
      <dgm:spPr/>
    </dgm:pt>
    <dgm:pt modelId="{69EE5326-6875-C747-A9B7-5B9B8D22C4D1}" type="pres">
      <dgm:prSet presAssocID="{EDB46C93-20BB-8345-B5EE-C98C29488F67}" presName="childShape" presStyleCnt="0"/>
      <dgm:spPr/>
    </dgm:pt>
    <dgm:pt modelId="{228125B6-EC0C-4F42-98E3-6454E3D426EA}" type="pres">
      <dgm:prSet presAssocID="{4A0E7BA8-BA55-2549-AA88-82D07FD7AB44}" presName="Name13" presStyleLbl="parChTrans1D2" presStyleIdx="0" presStyleCnt="4"/>
      <dgm:spPr/>
    </dgm:pt>
    <dgm:pt modelId="{15EB4F30-FB0E-6942-805D-F3F26E5ABD0F}" type="pres">
      <dgm:prSet presAssocID="{0BB7C701-A6BB-D14E-947F-4C56762DAA11}" presName="childText" presStyleLbl="bgAcc1" presStyleIdx="0" presStyleCnt="4">
        <dgm:presLayoutVars>
          <dgm:bulletEnabled val="1"/>
        </dgm:presLayoutVars>
      </dgm:prSet>
      <dgm:spPr/>
      <dgm:t>
        <a:bodyPr/>
        <a:lstStyle/>
        <a:p>
          <a:endParaRPr lang="en-US"/>
        </a:p>
      </dgm:t>
    </dgm:pt>
    <dgm:pt modelId="{5C0600B9-5B4E-524F-BFCE-AD250030B020}" type="pres">
      <dgm:prSet presAssocID="{13911224-98F8-FE42-8442-27F90BC6E80E}" presName="Name13" presStyleLbl="parChTrans1D2" presStyleIdx="1" presStyleCnt="4"/>
      <dgm:spPr/>
    </dgm:pt>
    <dgm:pt modelId="{72D46977-5B18-784F-897D-F43FD0928C98}" type="pres">
      <dgm:prSet presAssocID="{2B3DFA4C-5DCE-D740-AACA-FCBE758B4AC8}" presName="childText" presStyleLbl="bgAcc1" presStyleIdx="1" presStyleCnt="4">
        <dgm:presLayoutVars>
          <dgm:bulletEnabled val="1"/>
        </dgm:presLayoutVars>
      </dgm:prSet>
      <dgm:spPr/>
      <dgm:t>
        <a:bodyPr/>
        <a:lstStyle/>
        <a:p>
          <a:endParaRPr lang="en-US"/>
        </a:p>
      </dgm:t>
    </dgm:pt>
    <dgm:pt modelId="{109509C2-2987-014D-BC36-EC57A7C33709}" type="pres">
      <dgm:prSet presAssocID="{2E11590B-1A9F-0C4D-9F89-338E6DBB1269}" presName="root" presStyleCnt="0"/>
      <dgm:spPr/>
    </dgm:pt>
    <dgm:pt modelId="{65295AF1-57D9-2740-9A16-68906AD6DEF0}" type="pres">
      <dgm:prSet presAssocID="{2E11590B-1A9F-0C4D-9F89-338E6DBB1269}" presName="rootComposite" presStyleCnt="0"/>
      <dgm:spPr/>
    </dgm:pt>
    <dgm:pt modelId="{3C6C7E02-572E-5C40-9D8F-A538B18AAB08}" type="pres">
      <dgm:prSet presAssocID="{2E11590B-1A9F-0C4D-9F89-338E6DBB1269}" presName="rootText" presStyleLbl="node1" presStyleIdx="1" presStyleCnt="2"/>
      <dgm:spPr/>
      <dgm:t>
        <a:bodyPr/>
        <a:lstStyle/>
        <a:p>
          <a:endParaRPr lang="en-US"/>
        </a:p>
      </dgm:t>
    </dgm:pt>
    <dgm:pt modelId="{7B79FFCF-D369-7742-B768-4FDB9CA96D91}" type="pres">
      <dgm:prSet presAssocID="{2E11590B-1A9F-0C4D-9F89-338E6DBB1269}" presName="rootConnector" presStyleLbl="node1" presStyleIdx="1" presStyleCnt="2"/>
      <dgm:spPr/>
    </dgm:pt>
    <dgm:pt modelId="{68345D97-9E64-4A42-98B3-4CBE5885D19B}" type="pres">
      <dgm:prSet presAssocID="{2E11590B-1A9F-0C4D-9F89-338E6DBB1269}" presName="childShape" presStyleCnt="0"/>
      <dgm:spPr/>
    </dgm:pt>
    <dgm:pt modelId="{154812F2-CE1C-BF46-8CCB-1F5F58C9C274}" type="pres">
      <dgm:prSet presAssocID="{EF97A37E-377B-5F49-B413-067B00C4A449}" presName="Name13" presStyleLbl="parChTrans1D2" presStyleIdx="2" presStyleCnt="4"/>
      <dgm:spPr/>
    </dgm:pt>
    <dgm:pt modelId="{C8B4614A-2FA8-CF45-8A6E-B1ED71B381FC}" type="pres">
      <dgm:prSet presAssocID="{F4DCE129-F88A-1F43-B254-23C412986809}" presName="childText" presStyleLbl="bgAcc1" presStyleIdx="2" presStyleCnt="4">
        <dgm:presLayoutVars>
          <dgm:bulletEnabled val="1"/>
        </dgm:presLayoutVars>
      </dgm:prSet>
      <dgm:spPr/>
      <dgm:t>
        <a:bodyPr/>
        <a:lstStyle/>
        <a:p>
          <a:endParaRPr lang="en-US"/>
        </a:p>
      </dgm:t>
    </dgm:pt>
    <dgm:pt modelId="{252A7072-91DB-484D-92BE-AE4A779586A9}" type="pres">
      <dgm:prSet presAssocID="{5D4456AE-7CF7-2646-804F-CB934EE47D08}" presName="Name13" presStyleLbl="parChTrans1D2" presStyleIdx="3" presStyleCnt="4"/>
      <dgm:spPr/>
    </dgm:pt>
    <dgm:pt modelId="{AF5FEFC9-B5C9-CD4E-91C9-08C5BCCC03EE}" type="pres">
      <dgm:prSet presAssocID="{739385A9-102F-E64F-9CD3-11E9A86A6BC5}" presName="childText" presStyleLbl="bgAcc1" presStyleIdx="3" presStyleCnt="4">
        <dgm:presLayoutVars>
          <dgm:bulletEnabled val="1"/>
        </dgm:presLayoutVars>
      </dgm:prSet>
      <dgm:spPr/>
      <dgm:t>
        <a:bodyPr/>
        <a:lstStyle/>
        <a:p>
          <a:endParaRPr lang="en-US"/>
        </a:p>
      </dgm:t>
    </dgm:pt>
  </dgm:ptLst>
  <dgm:cxnLst>
    <dgm:cxn modelId="{F33EB9AF-DB1C-D84B-84B5-90A9ED5408DE}" srcId="{EDB46C93-20BB-8345-B5EE-C98C29488F67}" destId="{2B3DFA4C-5DCE-D740-AACA-FCBE758B4AC8}" srcOrd="1" destOrd="0" parTransId="{13911224-98F8-FE42-8442-27F90BC6E80E}" sibTransId="{66D61494-A422-AD48-8395-EEA94626E128}"/>
    <dgm:cxn modelId="{55235FAE-EC5F-6440-80B8-187E09C1470A}" srcId="{2E11590B-1A9F-0C4D-9F89-338E6DBB1269}" destId="{F4DCE129-F88A-1F43-B254-23C412986809}" srcOrd="0" destOrd="0" parTransId="{EF97A37E-377B-5F49-B413-067B00C4A449}" sibTransId="{758E8BFB-04C7-4040-80A4-841E9EF607A2}"/>
    <dgm:cxn modelId="{893BE247-8E12-BA44-9DF5-444D11FE70CE}" type="presOf" srcId="{6F644F1E-F897-9C43-82EA-AEEB305AFD88}" destId="{3B2F159A-6913-6E4A-B2B6-315E6B9429A9}" srcOrd="0" destOrd="0" presId="urn:microsoft.com/office/officeart/2005/8/layout/hierarchy3"/>
    <dgm:cxn modelId="{5B40B56E-DCC4-2549-8A1B-7B77C46D68B4}" srcId="{6F644F1E-F897-9C43-82EA-AEEB305AFD88}" destId="{2E11590B-1A9F-0C4D-9F89-338E6DBB1269}" srcOrd="1" destOrd="0" parTransId="{0CA225B6-FFB4-9B4D-95AD-08997DEAECAE}" sibTransId="{1A374280-A8B1-0C41-8430-232E78F97AA6}"/>
    <dgm:cxn modelId="{A278A0C8-DCE4-CD4E-B240-50BDB9CE6BB0}" srcId="{6F644F1E-F897-9C43-82EA-AEEB305AFD88}" destId="{EDB46C93-20BB-8345-B5EE-C98C29488F67}" srcOrd="0" destOrd="0" parTransId="{7D092076-4555-D340-ADA4-B82A35A97236}" sibTransId="{E6A5DF2F-C399-2F4C-A497-448731F234DC}"/>
    <dgm:cxn modelId="{8280D009-E704-BD44-941C-72005A0E7133}" type="presOf" srcId="{0BB7C701-A6BB-D14E-947F-4C56762DAA11}" destId="{15EB4F30-FB0E-6942-805D-F3F26E5ABD0F}" srcOrd="0" destOrd="0" presId="urn:microsoft.com/office/officeart/2005/8/layout/hierarchy3"/>
    <dgm:cxn modelId="{AA69B0E4-29DF-674B-9310-4CAF1C332FD5}" type="presOf" srcId="{EF97A37E-377B-5F49-B413-067B00C4A449}" destId="{154812F2-CE1C-BF46-8CCB-1F5F58C9C274}" srcOrd="0" destOrd="0" presId="urn:microsoft.com/office/officeart/2005/8/layout/hierarchy3"/>
    <dgm:cxn modelId="{F7F11625-8816-FE42-8D8D-390F7545B1C1}" type="presOf" srcId="{739385A9-102F-E64F-9CD3-11E9A86A6BC5}" destId="{AF5FEFC9-B5C9-CD4E-91C9-08C5BCCC03EE}" srcOrd="0" destOrd="0" presId="urn:microsoft.com/office/officeart/2005/8/layout/hierarchy3"/>
    <dgm:cxn modelId="{0DBEA018-446B-C047-9D70-DD63DFCB3A37}" srcId="{2E11590B-1A9F-0C4D-9F89-338E6DBB1269}" destId="{739385A9-102F-E64F-9CD3-11E9A86A6BC5}" srcOrd="1" destOrd="0" parTransId="{5D4456AE-7CF7-2646-804F-CB934EE47D08}" sibTransId="{4B13FDC7-D0B7-7349-821C-CDD0C9FA4B52}"/>
    <dgm:cxn modelId="{EF3DEE60-10E5-304C-948D-762E80BD63A2}" type="presOf" srcId="{EDB46C93-20BB-8345-B5EE-C98C29488F67}" destId="{CBF77A4A-78F8-1D4D-8047-FFBB2FF1B99B}" srcOrd="1" destOrd="0" presId="urn:microsoft.com/office/officeart/2005/8/layout/hierarchy3"/>
    <dgm:cxn modelId="{859243A4-AFB8-EB4E-AA81-A63FA0EED766}" type="presOf" srcId="{EDB46C93-20BB-8345-B5EE-C98C29488F67}" destId="{11051C4A-6EC4-1D4B-B451-535778571F4D}" srcOrd="0" destOrd="0" presId="urn:microsoft.com/office/officeart/2005/8/layout/hierarchy3"/>
    <dgm:cxn modelId="{9C463AFD-1E6C-5E48-BAE1-4F3AA866F8A7}" type="presOf" srcId="{2B3DFA4C-5DCE-D740-AACA-FCBE758B4AC8}" destId="{72D46977-5B18-784F-897D-F43FD0928C98}" srcOrd="0" destOrd="0" presId="urn:microsoft.com/office/officeart/2005/8/layout/hierarchy3"/>
    <dgm:cxn modelId="{841014A2-B8D2-714B-A90D-DED1412D554C}" type="presOf" srcId="{2E11590B-1A9F-0C4D-9F89-338E6DBB1269}" destId="{7B79FFCF-D369-7742-B768-4FDB9CA96D91}" srcOrd="1" destOrd="0" presId="urn:microsoft.com/office/officeart/2005/8/layout/hierarchy3"/>
    <dgm:cxn modelId="{EE20E8D5-40CE-0542-A5B3-46C9261ED1B5}" srcId="{EDB46C93-20BB-8345-B5EE-C98C29488F67}" destId="{0BB7C701-A6BB-D14E-947F-4C56762DAA11}" srcOrd="0" destOrd="0" parTransId="{4A0E7BA8-BA55-2549-AA88-82D07FD7AB44}" sibTransId="{8DD5D174-1193-4947-9614-11028A76CB59}"/>
    <dgm:cxn modelId="{2D82DE40-9DBD-8640-9DA2-FE167CF7B9D6}" type="presOf" srcId="{4A0E7BA8-BA55-2549-AA88-82D07FD7AB44}" destId="{228125B6-EC0C-4F42-98E3-6454E3D426EA}" srcOrd="0" destOrd="0" presId="urn:microsoft.com/office/officeart/2005/8/layout/hierarchy3"/>
    <dgm:cxn modelId="{2CFE859C-C894-3341-918C-9AD51C9C8D5B}" type="presOf" srcId="{5D4456AE-7CF7-2646-804F-CB934EE47D08}" destId="{252A7072-91DB-484D-92BE-AE4A779586A9}" srcOrd="0" destOrd="0" presId="urn:microsoft.com/office/officeart/2005/8/layout/hierarchy3"/>
    <dgm:cxn modelId="{CEE7503E-BE17-F146-ABA9-D93A469E9C3B}" type="presOf" srcId="{F4DCE129-F88A-1F43-B254-23C412986809}" destId="{C8B4614A-2FA8-CF45-8A6E-B1ED71B381FC}" srcOrd="0" destOrd="0" presId="urn:microsoft.com/office/officeart/2005/8/layout/hierarchy3"/>
    <dgm:cxn modelId="{FF047EA5-657B-A641-B203-9EDC5A6D0035}" type="presOf" srcId="{2E11590B-1A9F-0C4D-9F89-338E6DBB1269}" destId="{3C6C7E02-572E-5C40-9D8F-A538B18AAB08}" srcOrd="0" destOrd="0" presId="urn:microsoft.com/office/officeart/2005/8/layout/hierarchy3"/>
    <dgm:cxn modelId="{27E5A36B-9E74-8148-984E-44C5C0C594D3}" type="presOf" srcId="{13911224-98F8-FE42-8442-27F90BC6E80E}" destId="{5C0600B9-5B4E-524F-BFCE-AD250030B020}" srcOrd="0" destOrd="0" presId="urn:microsoft.com/office/officeart/2005/8/layout/hierarchy3"/>
    <dgm:cxn modelId="{228C7A35-E08E-D14E-B556-E3A2BEE90430}" type="presParOf" srcId="{3B2F159A-6913-6E4A-B2B6-315E6B9429A9}" destId="{FE0C716B-E897-6F4B-973D-298861F62AF5}" srcOrd="0" destOrd="0" presId="urn:microsoft.com/office/officeart/2005/8/layout/hierarchy3"/>
    <dgm:cxn modelId="{D898036F-03D5-6443-9D7B-02D11E5DB4A2}" type="presParOf" srcId="{FE0C716B-E897-6F4B-973D-298861F62AF5}" destId="{2790B8DD-648A-CB44-8A81-341C9F94D278}" srcOrd="0" destOrd="0" presId="urn:microsoft.com/office/officeart/2005/8/layout/hierarchy3"/>
    <dgm:cxn modelId="{74DE7136-5235-6448-8B1E-5AF7CFB7F815}" type="presParOf" srcId="{2790B8DD-648A-CB44-8A81-341C9F94D278}" destId="{11051C4A-6EC4-1D4B-B451-535778571F4D}" srcOrd="0" destOrd="0" presId="urn:microsoft.com/office/officeart/2005/8/layout/hierarchy3"/>
    <dgm:cxn modelId="{784F02B1-9744-5D47-BDD5-1D45E1BED71D}" type="presParOf" srcId="{2790B8DD-648A-CB44-8A81-341C9F94D278}" destId="{CBF77A4A-78F8-1D4D-8047-FFBB2FF1B99B}" srcOrd="1" destOrd="0" presId="urn:microsoft.com/office/officeart/2005/8/layout/hierarchy3"/>
    <dgm:cxn modelId="{BB8E3A08-675C-DC41-90C1-A0F73BDA609F}" type="presParOf" srcId="{FE0C716B-E897-6F4B-973D-298861F62AF5}" destId="{69EE5326-6875-C747-A9B7-5B9B8D22C4D1}" srcOrd="1" destOrd="0" presId="urn:microsoft.com/office/officeart/2005/8/layout/hierarchy3"/>
    <dgm:cxn modelId="{B9F88F70-9AF1-1540-8C13-A78488D1D93D}" type="presParOf" srcId="{69EE5326-6875-C747-A9B7-5B9B8D22C4D1}" destId="{228125B6-EC0C-4F42-98E3-6454E3D426EA}" srcOrd="0" destOrd="0" presId="urn:microsoft.com/office/officeart/2005/8/layout/hierarchy3"/>
    <dgm:cxn modelId="{B3A5D683-C17C-8243-8779-32C952244C51}" type="presParOf" srcId="{69EE5326-6875-C747-A9B7-5B9B8D22C4D1}" destId="{15EB4F30-FB0E-6942-805D-F3F26E5ABD0F}" srcOrd="1" destOrd="0" presId="urn:microsoft.com/office/officeart/2005/8/layout/hierarchy3"/>
    <dgm:cxn modelId="{62E109D0-4F4A-BA4E-8EB7-F8E0D5B0EDFA}" type="presParOf" srcId="{69EE5326-6875-C747-A9B7-5B9B8D22C4D1}" destId="{5C0600B9-5B4E-524F-BFCE-AD250030B020}" srcOrd="2" destOrd="0" presId="urn:microsoft.com/office/officeart/2005/8/layout/hierarchy3"/>
    <dgm:cxn modelId="{BDFAED3F-9B3B-A741-9D51-D74A8E846022}" type="presParOf" srcId="{69EE5326-6875-C747-A9B7-5B9B8D22C4D1}" destId="{72D46977-5B18-784F-897D-F43FD0928C98}" srcOrd="3" destOrd="0" presId="urn:microsoft.com/office/officeart/2005/8/layout/hierarchy3"/>
    <dgm:cxn modelId="{33904474-540A-EB4D-A222-F44141FBDDB1}" type="presParOf" srcId="{3B2F159A-6913-6E4A-B2B6-315E6B9429A9}" destId="{109509C2-2987-014D-BC36-EC57A7C33709}" srcOrd="1" destOrd="0" presId="urn:microsoft.com/office/officeart/2005/8/layout/hierarchy3"/>
    <dgm:cxn modelId="{EE28C472-7C93-414A-B0C7-20FF85AFDACF}" type="presParOf" srcId="{109509C2-2987-014D-BC36-EC57A7C33709}" destId="{65295AF1-57D9-2740-9A16-68906AD6DEF0}" srcOrd="0" destOrd="0" presId="urn:microsoft.com/office/officeart/2005/8/layout/hierarchy3"/>
    <dgm:cxn modelId="{30A0C530-CBB4-8040-9A12-B710862B960B}" type="presParOf" srcId="{65295AF1-57D9-2740-9A16-68906AD6DEF0}" destId="{3C6C7E02-572E-5C40-9D8F-A538B18AAB08}" srcOrd="0" destOrd="0" presId="urn:microsoft.com/office/officeart/2005/8/layout/hierarchy3"/>
    <dgm:cxn modelId="{B3F9236A-687B-3249-BF46-BCD2B5C545B5}" type="presParOf" srcId="{65295AF1-57D9-2740-9A16-68906AD6DEF0}" destId="{7B79FFCF-D369-7742-B768-4FDB9CA96D91}" srcOrd="1" destOrd="0" presId="urn:microsoft.com/office/officeart/2005/8/layout/hierarchy3"/>
    <dgm:cxn modelId="{283EF956-177B-A140-B8ED-8DA760E08A55}" type="presParOf" srcId="{109509C2-2987-014D-BC36-EC57A7C33709}" destId="{68345D97-9E64-4A42-98B3-4CBE5885D19B}" srcOrd="1" destOrd="0" presId="urn:microsoft.com/office/officeart/2005/8/layout/hierarchy3"/>
    <dgm:cxn modelId="{635420CA-B3B3-B148-B0C8-BC053F85E3D1}" type="presParOf" srcId="{68345D97-9E64-4A42-98B3-4CBE5885D19B}" destId="{154812F2-CE1C-BF46-8CCB-1F5F58C9C274}" srcOrd="0" destOrd="0" presId="urn:microsoft.com/office/officeart/2005/8/layout/hierarchy3"/>
    <dgm:cxn modelId="{02B1A3CC-E04E-F44C-B21E-069551AB8B49}" type="presParOf" srcId="{68345D97-9E64-4A42-98B3-4CBE5885D19B}" destId="{C8B4614A-2FA8-CF45-8A6E-B1ED71B381FC}" srcOrd="1" destOrd="0" presId="urn:microsoft.com/office/officeart/2005/8/layout/hierarchy3"/>
    <dgm:cxn modelId="{67BC3EFC-0D17-2F4E-B653-5B00277DE19B}" type="presParOf" srcId="{68345D97-9E64-4A42-98B3-4CBE5885D19B}" destId="{252A7072-91DB-484D-92BE-AE4A779586A9}" srcOrd="2" destOrd="0" presId="urn:microsoft.com/office/officeart/2005/8/layout/hierarchy3"/>
    <dgm:cxn modelId="{A9866C3B-C15C-6241-B1A0-675B7279E203}" type="presParOf" srcId="{68345D97-9E64-4A42-98B3-4CBE5885D19B}" destId="{AF5FEFC9-B5C9-CD4E-91C9-08C5BCCC03EE}"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051C4A-6EC4-1D4B-B451-535778571F4D}">
      <dsp:nvSpPr>
        <dsp:cNvPr id="0" name=""/>
        <dsp:cNvSpPr/>
      </dsp:nvSpPr>
      <dsp:spPr>
        <a:xfrm>
          <a:off x="725072" y="911"/>
          <a:ext cx="2742158" cy="1371079"/>
        </a:xfrm>
        <a:prstGeom prst="roundRect">
          <a:avLst>
            <a:gd name="adj" fmla="val 10000"/>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lang="en-US" sz="2500" kern="1200" dirty="0" smtClean="0"/>
            <a:t>Ministry of Science, Technology and Higher Education</a:t>
          </a:r>
          <a:endParaRPr lang="en-US" sz="2500" kern="1200" dirty="0"/>
        </a:p>
      </dsp:txBody>
      <dsp:txXfrm>
        <a:off x="765230" y="41069"/>
        <a:ext cx="2661842" cy="1290763"/>
      </dsp:txXfrm>
    </dsp:sp>
    <dsp:sp modelId="{228125B6-EC0C-4F42-98E3-6454E3D426EA}">
      <dsp:nvSpPr>
        <dsp:cNvPr id="0" name=""/>
        <dsp:cNvSpPr/>
      </dsp:nvSpPr>
      <dsp:spPr>
        <a:xfrm>
          <a:off x="999287" y="1371990"/>
          <a:ext cx="274215" cy="1028309"/>
        </a:xfrm>
        <a:custGeom>
          <a:avLst/>
          <a:gdLst/>
          <a:ahLst/>
          <a:cxnLst/>
          <a:rect l="0" t="0" r="0" b="0"/>
          <a:pathLst>
            <a:path>
              <a:moveTo>
                <a:pt x="0" y="0"/>
              </a:moveTo>
              <a:lnTo>
                <a:pt x="0" y="1028309"/>
              </a:lnTo>
              <a:lnTo>
                <a:pt x="274215" y="1028309"/>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5EB4F30-FB0E-6942-805D-F3F26E5ABD0F}">
      <dsp:nvSpPr>
        <dsp:cNvPr id="0" name=""/>
        <dsp:cNvSpPr/>
      </dsp:nvSpPr>
      <dsp:spPr>
        <a:xfrm>
          <a:off x="1273503" y="1714760"/>
          <a:ext cx="2193726" cy="137107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en-US" sz="2200" kern="1200" dirty="0" smtClean="0"/>
            <a:t>DGES (General Directorate for Higher Education) </a:t>
          </a:r>
          <a:endParaRPr lang="en-US" sz="2200" kern="1200" dirty="0"/>
        </a:p>
      </dsp:txBody>
      <dsp:txXfrm>
        <a:off x="1313661" y="1754918"/>
        <a:ext cx="2113410" cy="1290763"/>
      </dsp:txXfrm>
    </dsp:sp>
    <dsp:sp modelId="{5C0600B9-5B4E-524F-BFCE-AD250030B020}">
      <dsp:nvSpPr>
        <dsp:cNvPr id="0" name=""/>
        <dsp:cNvSpPr/>
      </dsp:nvSpPr>
      <dsp:spPr>
        <a:xfrm>
          <a:off x="999287" y="1371990"/>
          <a:ext cx="274215" cy="2742158"/>
        </a:xfrm>
        <a:custGeom>
          <a:avLst/>
          <a:gdLst/>
          <a:ahLst/>
          <a:cxnLst/>
          <a:rect l="0" t="0" r="0" b="0"/>
          <a:pathLst>
            <a:path>
              <a:moveTo>
                <a:pt x="0" y="0"/>
              </a:moveTo>
              <a:lnTo>
                <a:pt x="0" y="2742158"/>
              </a:lnTo>
              <a:lnTo>
                <a:pt x="274215" y="2742158"/>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2D46977-5B18-784F-897D-F43FD0928C98}">
      <dsp:nvSpPr>
        <dsp:cNvPr id="0" name=""/>
        <dsp:cNvSpPr/>
      </dsp:nvSpPr>
      <dsp:spPr>
        <a:xfrm>
          <a:off x="1273503" y="3428609"/>
          <a:ext cx="2193726" cy="137107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en-US" sz="2200" kern="1200" dirty="0" smtClean="0"/>
            <a:t>A3ES – Evaluation and Accreditation Agency for Higher Education</a:t>
          </a:r>
          <a:endParaRPr lang="en-US" sz="2200" kern="1200" dirty="0"/>
        </a:p>
      </dsp:txBody>
      <dsp:txXfrm>
        <a:off x="1313661" y="3468767"/>
        <a:ext cx="2113410" cy="1290763"/>
      </dsp:txXfrm>
    </dsp:sp>
    <dsp:sp modelId="{3C6C7E02-572E-5C40-9D8F-A538B18AAB08}">
      <dsp:nvSpPr>
        <dsp:cNvPr id="0" name=""/>
        <dsp:cNvSpPr/>
      </dsp:nvSpPr>
      <dsp:spPr>
        <a:xfrm>
          <a:off x="4152769" y="911"/>
          <a:ext cx="2742158" cy="1371079"/>
        </a:xfrm>
        <a:prstGeom prst="roundRect">
          <a:avLst>
            <a:gd name="adj" fmla="val 10000"/>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7625" tIns="31750" rIns="47625" bIns="3175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2500" kern="1200" dirty="0" smtClean="0"/>
            <a:t>Ministry of Labor, </a:t>
          </a:r>
          <a:r>
            <a:rPr lang="en-US" sz="2500" kern="1200" dirty="0" smtClean="0"/>
            <a:t>Solidarity and </a:t>
          </a:r>
        </a:p>
        <a:p>
          <a:pPr lvl="0" algn="ctr" defTabSz="1111250">
            <a:lnSpc>
              <a:spcPct val="90000"/>
            </a:lnSpc>
            <a:spcBef>
              <a:spcPct val="0"/>
            </a:spcBef>
            <a:spcAft>
              <a:spcPct val="35000"/>
            </a:spcAft>
          </a:pPr>
          <a:r>
            <a:rPr lang="en-US" sz="2500" kern="1200" dirty="0" smtClean="0"/>
            <a:t>Social Security </a:t>
          </a:r>
          <a:endParaRPr lang="en-US" sz="2500" kern="1200" dirty="0"/>
        </a:p>
      </dsp:txBody>
      <dsp:txXfrm>
        <a:off x="4192927" y="41069"/>
        <a:ext cx="2661842" cy="1290763"/>
      </dsp:txXfrm>
    </dsp:sp>
    <dsp:sp modelId="{154812F2-CE1C-BF46-8CCB-1F5F58C9C274}">
      <dsp:nvSpPr>
        <dsp:cNvPr id="0" name=""/>
        <dsp:cNvSpPr/>
      </dsp:nvSpPr>
      <dsp:spPr>
        <a:xfrm>
          <a:off x="4426985" y="1371990"/>
          <a:ext cx="274215" cy="1028309"/>
        </a:xfrm>
        <a:custGeom>
          <a:avLst/>
          <a:gdLst/>
          <a:ahLst/>
          <a:cxnLst/>
          <a:rect l="0" t="0" r="0" b="0"/>
          <a:pathLst>
            <a:path>
              <a:moveTo>
                <a:pt x="0" y="0"/>
              </a:moveTo>
              <a:lnTo>
                <a:pt x="0" y="1028309"/>
              </a:lnTo>
              <a:lnTo>
                <a:pt x="274215" y="1028309"/>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8B4614A-2FA8-CF45-8A6E-B1ED71B381FC}">
      <dsp:nvSpPr>
        <dsp:cNvPr id="0" name=""/>
        <dsp:cNvSpPr/>
      </dsp:nvSpPr>
      <dsp:spPr>
        <a:xfrm>
          <a:off x="4701201" y="1714760"/>
          <a:ext cx="2193726" cy="137107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en-US" sz="2200" kern="1200" dirty="0" smtClean="0"/>
            <a:t>DGERT (General Directorate for Employment and Labor Relations) </a:t>
          </a:r>
          <a:endParaRPr lang="en-US" sz="2200" kern="1200" dirty="0"/>
        </a:p>
      </dsp:txBody>
      <dsp:txXfrm>
        <a:off x="4741359" y="1754918"/>
        <a:ext cx="2113410" cy="1290763"/>
      </dsp:txXfrm>
    </dsp:sp>
    <dsp:sp modelId="{252A7072-91DB-484D-92BE-AE4A779586A9}">
      <dsp:nvSpPr>
        <dsp:cNvPr id="0" name=""/>
        <dsp:cNvSpPr/>
      </dsp:nvSpPr>
      <dsp:spPr>
        <a:xfrm>
          <a:off x="4426985" y="1371990"/>
          <a:ext cx="274215" cy="2742158"/>
        </a:xfrm>
        <a:custGeom>
          <a:avLst/>
          <a:gdLst/>
          <a:ahLst/>
          <a:cxnLst/>
          <a:rect l="0" t="0" r="0" b="0"/>
          <a:pathLst>
            <a:path>
              <a:moveTo>
                <a:pt x="0" y="0"/>
              </a:moveTo>
              <a:lnTo>
                <a:pt x="0" y="2742158"/>
              </a:lnTo>
              <a:lnTo>
                <a:pt x="274215" y="2742158"/>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F5FEFC9-B5C9-CD4E-91C9-08C5BCCC03EE}">
      <dsp:nvSpPr>
        <dsp:cNvPr id="0" name=""/>
        <dsp:cNvSpPr/>
      </dsp:nvSpPr>
      <dsp:spPr>
        <a:xfrm>
          <a:off x="4701201" y="3428609"/>
          <a:ext cx="2193726" cy="137107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en-US" sz="2200" kern="1200" dirty="0" smtClean="0"/>
            <a:t>IEFP – Institute of Employment and Professional Training</a:t>
          </a:r>
          <a:endParaRPr lang="en-US" sz="2200" kern="1200" dirty="0"/>
        </a:p>
      </dsp:txBody>
      <dsp:txXfrm>
        <a:off x="4741359" y="3468767"/>
        <a:ext cx="2113410" cy="129076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pt-PT"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Click to edit Master subtitle style</a:t>
            </a:r>
            <a:endParaRPr lang="en-US" dirty="0"/>
          </a:p>
        </p:txBody>
      </p:sp>
      <p:sp>
        <p:nvSpPr>
          <p:cNvPr id="4" name="Date Placeholder 3"/>
          <p:cNvSpPr>
            <a:spLocks noGrp="1"/>
          </p:cNvSpPr>
          <p:nvPr>
            <p:ph type="dt" sz="half" idx="10"/>
          </p:nvPr>
        </p:nvSpPr>
        <p:spPr/>
        <p:txBody>
          <a:bodyPr/>
          <a:lstStyle/>
          <a:p>
            <a:fld id="{D2A9BE07-65D6-C84D-8C27-C003EE4A60F8}" type="datetimeFigureOut">
              <a:rPr lang="en-US" smtClean="0"/>
              <a:t>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Date Placeholder 3"/>
          <p:cNvSpPr>
            <a:spLocks noGrp="1"/>
          </p:cNvSpPr>
          <p:nvPr>
            <p:ph type="dt" sz="half" idx="10"/>
          </p:nvPr>
        </p:nvSpPr>
        <p:spPr/>
        <p:txBody>
          <a:bodyPr/>
          <a:lstStyle/>
          <a:p>
            <a:fld id="{D2A9BE07-65D6-C84D-8C27-C003EE4A60F8}" type="datetimeFigureOut">
              <a:rPr lang="en-US" smtClean="0"/>
              <a:t>9/23/16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75A79-26BB-6741-9230-0E79C96E067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pt-PT"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Date Placeholder 3"/>
          <p:cNvSpPr>
            <a:spLocks noGrp="1"/>
          </p:cNvSpPr>
          <p:nvPr>
            <p:ph type="dt" sz="half" idx="10"/>
          </p:nvPr>
        </p:nvSpPr>
        <p:spPr/>
        <p:txBody>
          <a:bodyPr/>
          <a:lstStyle/>
          <a:p>
            <a:fld id="{D2A9BE07-65D6-C84D-8C27-C003EE4A60F8}" type="datetimeFigureOut">
              <a:rPr lang="en-US" smtClean="0"/>
              <a:t>9/23/16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75A79-26BB-6741-9230-0E79C96E067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Click to edit Master title style</a:t>
            </a:r>
            <a:endParaRPr lang="en-US"/>
          </a:p>
        </p:txBody>
      </p:sp>
      <p:sp>
        <p:nvSpPr>
          <p:cNvPr id="3" name="Content Placeholder 2"/>
          <p:cNvSpPr>
            <a:spLocks noGrp="1"/>
          </p:cNvSpPr>
          <p:nvPr>
            <p:ph idx="1"/>
          </p:nvPr>
        </p:nvSpPr>
        <p:spPr/>
        <p:txBody>
          <a:body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Date Placeholder 3"/>
          <p:cNvSpPr>
            <a:spLocks noGrp="1"/>
          </p:cNvSpPr>
          <p:nvPr>
            <p:ph type="dt" sz="half" idx="10"/>
          </p:nvPr>
        </p:nvSpPr>
        <p:spPr/>
        <p:txBody>
          <a:bodyPr/>
          <a:lstStyle/>
          <a:p>
            <a:fld id="{D2A9BE07-65D6-C84D-8C27-C003EE4A60F8}" type="datetimeFigureOut">
              <a:rPr lang="en-US" smtClean="0"/>
              <a:t>9/23/16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75A79-26BB-6741-9230-0E79C96E067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pt-PT"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Click to edit Master text styles</a:t>
            </a:r>
          </a:p>
        </p:txBody>
      </p:sp>
      <p:sp>
        <p:nvSpPr>
          <p:cNvPr id="4" name="Date Placeholder 3"/>
          <p:cNvSpPr>
            <a:spLocks noGrp="1"/>
          </p:cNvSpPr>
          <p:nvPr>
            <p:ph type="dt" sz="half" idx="10"/>
          </p:nvPr>
        </p:nvSpPr>
        <p:spPr/>
        <p:txBody>
          <a:bodyPr/>
          <a:lstStyle/>
          <a:p>
            <a:fld id="{D2A9BE07-65D6-C84D-8C27-C003EE4A60F8}" type="datetimeFigureOut">
              <a:rPr lang="en-US" smtClean="0"/>
              <a:t>9/23/16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75A79-26BB-6741-9230-0E79C96E067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dirty="0"/>
          </a:p>
        </p:txBody>
      </p:sp>
      <p:sp>
        <p:nvSpPr>
          <p:cNvPr id="5" name="Date Placeholder 4"/>
          <p:cNvSpPr>
            <a:spLocks noGrp="1"/>
          </p:cNvSpPr>
          <p:nvPr>
            <p:ph type="dt" sz="half" idx="10"/>
          </p:nvPr>
        </p:nvSpPr>
        <p:spPr/>
        <p:txBody>
          <a:bodyPr/>
          <a:lstStyle/>
          <a:p>
            <a:fld id="{D2A9BE07-65D6-C84D-8C27-C003EE4A60F8}" type="datetimeFigureOut">
              <a:rPr lang="en-US" smtClean="0"/>
              <a:t>9/23/16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275A79-26BB-6741-9230-0E79C96E067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PT"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7" name="Date Placeholder 6"/>
          <p:cNvSpPr>
            <a:spLocks noGrp="1"/>
          </p:cNvSpPr>
          <p:nvPr>
            <p:ph type="dt" sz="half" idx="10"/>
          </p:nvPr>
        </p:nvSpPr>
        <p:spPr/>
        <p:txBody>
          <a:bodyPr/>
          <a:lstStyle/>
          <a:p>
            <a:fld id="{D2A9BE07-65D6-C84D-8C27-C003EE4A60F8}" type="datetimeFigureOut">
              <a:rPr lang="en-US" smtClean="0"/>
              <a:t>9/23/16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275A79-26BB-6741-9230-0E79C96E067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Click to edit Master title style</a:t>
            </a:r>
            <a:endParaRPr lang="en-US"/>
          </a:p>
        </p:txBody>
      </p:sp>
      <p:sp>
        <p:nvSpPr>
          <p:cNvPr id="3" name="Date Placeholder 2"/>
          <p:cNvSpPr>
            <a:spLocks noGrp="1"/>
          </p:cNvSpPr>
          <p:nvPr>
            <p:ph type="dt" sz="half" idx="10"/>
          </p:nvPr>
        </p:nvSpPr>
        <p:spPr/>
        <p:txBody>
          <a:bodyPr/>
          <a:lstStyle/>
          <a:p>
            <a:fld id="{D2A9BE07-65D6-C84D-8C27-C003EE4A60F8}" type="datetimeFigureOut">
              <a:rPr lang="en-US" smtClean="0"/>
              <a:t>9/23/16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275A79-26BB-6741-9230-0E79C96E067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A9BE07-65D6-C84D-8C27-C003EE4A60F8}" type="datetimeFigureOut">
              <a:rPr lang="en-US" smtClean="0"/>
              <a:t>9/23/16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275A79-26BB-6741-9230-0E79C96E067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pt-PT"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Click to edit Master text styles</a:t>
            </a:r>
          </a:p>
        </p:txBody>
      </p:sp>
      <p:sp>
        <p:nvSpPr>
          <p:cNvPr id="5" name="Date Placeholder 4"/>
          <p:cNvSpPr>
            <a:spLocks noGrp="1"/>
          </p:cNvSpPr>
          <p:nvPr>
            <p:ph type="dt" sz="half" idx="10"/>
          </p:nvPr>
        </p:nvSpPr>
        <p:spPr/>
        <p:txBody>
          <a:bodyPr/>
          <a:lstStyle/>
          <a:p>
            <a:fld id="{D2A9BE07-65D6-C84D-8C27-C003EE4A60F8}" type="datetimeFigureOut">
              <a:rPr lang="en-US" smtClean="0"/>
              <a:t>9/23/16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pt-PT"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PT"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Click to edit Master text styles</a:t>
            </a:r>
          </a:p>
        </p:txBody>
      </p:sp>
      <p:sp>
        <p:nvSpPr>
          <p:cNvPr id="8" name="Date Placeholder 7"/>
          <p:cNvSpPr>
            <a:spLocks noGrp="1"/>
          </p:cNvSpPr>
          <p:nvPr>
            <p:ph type="dt" sz="half" idx="10"/>
          </p:nvPr>
        </p:nvSpPr>
        <p:spPr/>
        <p:txBody>
          <a:bodyPr/>
          <a:lstStyle/>
          <a:p>
            <a:fld id="{D2A9BE07-65D6-C84D-8C27-C003EE4A60F8}" type="datetimeFigureOut">
              <a:rPr lang="en-US" smtClean="0"/>
              <a:t>9/23/16</a:t>
            </a:fld>
            <a:endParaRPr lang="en-US"/>
          </a:p>
        </p:txBody>
      </p:sp>
      <p:sp>
        <p:nvSpPr>
          <p:cNvPr id="9" name="Slide Number Placeholder 8"/>
          <p:cNvSpPr>
            <a:spLocks noGrp="1"/>
          </p:cNvSpPr>
          <p:nvPr>
            <p:ph type="sldNum" sz="quarter" idx="11"/>
          </p:nvPr>
        </p:nvSpPr>
        <p:spPr/>
        <p:txBody>
          <a:bodyPr/>
          <a:lstStyle/>
          <a:p>
            <a:fld id="{23275A79-26BB-6741-9230-0E79C96E0678}"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pt-PT"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3275A79-26BB-6741-9230-0E79C96E0678}"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2A9BE07-65D6-C84D-8C27-C003EE4A60F8}" type="datetimeFigureOut">
              <a:rPr lang="en-US" smtClean="0"/>
              <a:t>9/20/16</a:t>
            </a:fld>
            <a:endParaRPr lang="en-US"/>
          </a:p>
        </p:txBody>
      </p:sp>
    </p:spTree>
  </p:cSld>
  <p:clrMap bg1="lt1" tx1="dk1" bg2="lt2" tx2="dk2" accent1="accent1" accent2="accent2" accent3="accent3" accent4="accent4" accent5="accent5" accent6="accent6" hlink="hlink" folHlink="folHlink"/>
  <p:sldLayoutIdLst>
    <p:sldLayoutId id="2147483967" r:id="rId1"/>
    <p:sldLayoutId id="2147483968" r:id="rId2"/>
    <p:sldLayoutId id="2147483969" r:id="rId3"/>
    <p:sldLayoutId id="2147483970" r:id="rId4"/>
    <p:sldLayoutId id="2147483971" r:id="rId5"/>
    <p:sldLayoutId id="2147483972" r:id="rId6"/>
    <p:sldLayoutId id="2147483973" r:id="rId7"/>
    <p:sldLayoutId id="2147483974" r:id="rId8"/>
    <p:sldLayoutId id="2147483975" r:id="rId9"/>
    <p:sldLayoutId id="2147483976" r:id="rId10"/>
    <p:sldLayoutId id="214748397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hyperlink" Target="mailto:frederico.carvalho@imt.pt"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TCM Schools regulatory status in Portugal</a:t>
            </a:r>
            <a:endParaRPr lang="en-US" dirty="0"/>
          </a:p>
        </p:txBody>
      </p:sp>
      <p:sp>
        <p:nvSpPr>
          <p:cNvPr id="3" name="Subtitle 2"/>
          <p:cNvSpPr>
            <a:spLocks noGrp="1"/>
          </p:cNvSpPr>
          <p:nvPr>
            <p:ph type="subTitle" idx="1"/>
          </p:nvPr>
        </p:nvSpPr>
        <p:spPr/>
        <p:txBody>
          <a:bodyPr>
            <a:normAutofit lnSpcReduction="10000"/>
          </a:bodyPr>
          <a:lstStyle/>
          <a:p>
            <a:r>
              <a:rPr lang="en-US" dirty="0" smtClean="0"/>
              <a:t>Frederico Carvalho</a:t>
            </a:r>
          </a:p>
          <a:p>
            <a:r>
              <a:rPr lang="en-US" dirty="0" smtClean="0"/>
              <a:t>Executive Director</a:t>
            </a:r>
          </a:p>
          <a:p>
            <a:r>
              <a:rPr lang="en-US" dirty="0" smtClean="0"/>
              <a:t>IMT – </a:t>
            </a:r>
            <a:r>
              <a:rPr lang="en-US" dirty="0" err="1" smtClean="0"/>
              <a:t>Instituto</a:t>
            </a:r>
            <a:r>
              <a:rPr lang="en-US" dirty="0" smtClean="0"/>
              <a:t> de </a:t>
            </a:r>
            <a:r>
              <a:rPr lang="en-US" dirty="0" err="1" smtClean="0"/>
              <a:t>Medicina</a:t>
            </a:r>
            <a:r>
              <a:rPr lang="en-US" dirty="0" smtClean="0"/>
              <a:t> </a:t>
            </a:r>
            <a:r>
              <a:rPr lang="en-US" dirty="0" err="1" smtClean="0"/>
              <a:t>Tradicional</a:t>
            </a:r>
            <a:endParaRPr lang="en-US" dirty="0"/>
          </a:p>
        </p:txBody>
      </p:sp>
      <p:pic>
        <p:nvPicPr>
          <p:cNvPr id="4" name="Picture 3" descr="download (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60225" y="124324"/>
            <a:ext cx="2374670" cy="1680946"/>
          </a:xfrm>
          <a:prstGeom prst="rect">
            <a:avLst/>
          </a:prstGeom>
        </p:spPr>
      </p:pic>
    </p:spTree>
    <p:extLst>
      <p:ext uri="{BB962C8B-B14F-4D97-AF65-F5344CB8AC3E}">
        <p14:creationId xmlns:p14="http://schemas.microsoft.com/office/powerpoint/2010/main" val="3402431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ownload (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2911" y="1159525"/>
            <a:ext cx="5068023" cy="3587477"/>
          </a:xfrm>
          <a:prstGeom prst="rect">
            <a:avLst/>
          </a:prstGeom>
        </p:spPr>
      </p:pic>
      <p:sp>
        <p:nvSpPr>
          <p:cNvPr id="5" name="TextBox 4"/>
          <p:cNvSpPr txBox="1"/>
          <p:nvPr/>
        </p:nvSpPr>
        <p:spPr>
          <a:xfrm>
            <a:off x="1688955" y="5039220"/>
            <a:ext cx="5107398" cy="923330"/>
          </a:xfrm>
          <a:prstGeom prst="rect">
            <a:avLst/>
          </a:prstGeom>
          <a:noFill/>
        </p:spPr>
        <p:txBody>
          <a:bodyPr wrap="square" rtlCol="0">
            <a:spAutoFit/>
          </a:bodyPr>
          <a:lstStyle/>
          <a:p>
            <a:pPr algn="ctr"/>
            <a:r>
              <a:rPr lang="en-US" dirty="0">
                <a:hlinkClick r:id="rId3"/>
              </a:rPr>
              <a:t>f</a:t>
            </a:r>
            <a:r>
              <a:rPr lang="en-US" dirty="0" smtClean="0">
                <a:hlinkClick r:id="rId3"/>
              </a:rPr>
              <a:t>rederico.carvalho@imt.pt</a:t>
            </a:r>
            <a:endParaRPr lang="en-US" dirty="0" smtClean="0"/>
          </a:p>
          <a:p>
            <a:pPr algn="ctr"/>
            <a:endParaRPr lang="en-US" dirty="0"/>
          </a:p>
          <a:p>
            <a:pPr algn="ctr"/>
            <a:r>
              <a:rPr lang="en-US" dirty="0" smtClean="0"/>
              <a:t>Madrid, 24 September 2016</a:t>
            </a:r>
            <a:endParaRPr lang="en-US" dirty="0"/>
          </a:p>
        </p:txBody>
      </p:sp>
    </p:spTree>
    <p:extLst>
      <p:ext uri="{BB962C8B-B14F-4D97-AF65-F5344CB8AC3E}">
        <p14:creationId xmlns:p14="http://schemas.microsoft.com/office/powerpoint/2010/main" val="4227411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regulates what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20807460"/>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download (1).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4659" y="124324"/>
            <a:ext cx="1580236" cy="1118594"/>
          </a:xfrm>
          <a:prstGeom prst="rect">
            <a:avLst/>
          </a:prstGeom>
        </p:spPr>
      </p:pic>
    </p:spTree>
    <p:extLst>
      <p:ext uri="{BB962C8B-B14F-4D97-AF65-F5344CB8AC3E}">
        <p14:creationId xmlns:p14="http://schemas.microsoft.com/office/powerpoint/2010/main" val="861720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NCT Pre-regulation period</a:t>
            </a:r>
            <a:endParaRPr lang="en-US" dirty="0"/>
          </a:p>
        </p:txBody>
      </p:sp>
      <p:sp>
        <p:nvSpPr>
          <p:cNvPr id="3" name="Content Placeholder 2"/>
          <p:cNvSpPr>
            <a:spLocks noGrp="1"/>
          </p:cNvSpPr>
          <p:nvPr>
            <p:ph idx="1"/>
          </p:nvPr>
        </p:nvSpPr>
        <p:spPr/>
        <p:txBody>
          <a:bodyPr/>
          <a:lstStyle/>
          <a:p>
            <a:r>
              <a:rPr lang="en-US" dirty="0" smtClean="0"/>
              <a:t>No legal mandatory framework </a:t>
            </a:r>
          </a:p>
          <a:p>
            <a:pPr lvl="1"/>
            <a:r>
              <a:rPr lang="en-US" dirty="0" smtClean="0"/>
              <a:t>Any one can teach</a:t>
            </a:r>
          </a:p>
          <a:p>
            <a:pPr lvl="1"/>
            <a:r>
              <a:rPr lang="en-US" dirty="0" smtClean="0"/>
              <a:t>Professional Associations</a:t>
            </a:r>
          </a:p>
          <a:p>
            <a:pPr lvl="1"/>
            <a:r>
              <a:rPr lang="en-US" dirty="0" smtClean="0"/>
              <a:t>Individual professionals</a:t>
            </a:r>
          </a:p>
          <a:p>
            <a:pPr lvl="1"/>
            <a:r>
              <a:rPr lang="en-US" dirty="0" smtClean="0"/>
              <a:t>Clinics</a:t>
            </a:r>
          </a:p>
          <a:p>
            <a:pPr lvl="1"/>
            <a:r>
              <a:rPr lang="en-US" dirty="0" smtClean="0"/>
              <a:t>Non-formal schools</a:t>
            </a:r>
          </a:p>
          <a:p>
            <a:pPr lvl="1"/>
            <a:r>
              <a:rPr lang="en-US" dirty="0" smtClean="0"/>
              <a:t>Professional training schools</a:t>
            </a:r>
          </a:p>
          <a:p>
            <a:pPr lvl="1"/>
            <a:r>
              <a:rPr lang="en-US" dirty="0" smtClean="0"/>
              <a:t>Polytechnics</a:t>
            </a:r>
          </a:p>
          <a:p>
            <a:pPr lvl="1"/>
            <a:r>
              <a:rPr lang="en-US" dirty="0" smtClean="0"/>
              <a:t>Health Colleges</a:t>
            </a:r>
          </a:p>
          <a:p>
            <a:pPr lvl="1"/>
            <a:r>
              <a:rPr lang="en-US" dirty="0" smtClean="0"/>
              <a:t>Universities</a:t>
            </a:r>
          </a:p>
          <a:p>
            <a:pPr lvl="1"/>
            <a:endParaRPr lang="en-US" dirty="0" smtClean="0"/>
          </a:p>
        </p:txBody>
      </p:sp>
      <p:pic>
        <p:nvPicPr>
          <p:cNvPr id="4" name="Picture 3" descr="download (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41147" y="5739406"/>
            <a:ext cx="1580236" cy="1118594"/>
          </a:xfrm>
          <a:prstGeom prst="rect">
            <a:avLst/>
          </a:prstGeom>
        </p:spPr>
      </p:pic>
    </p:spTree>
    <p:extLst>
      <p:ext uri="{BB962C8B-B14F-4D97-AF65-F5344CB8AC3E}">
        <p14:creationId xmlns:p14="http://schemas.microsoft.com/office/powerpoint/2010/main" val="1002777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During NCT regulation period (2003 – 2013)</a:t>
            </a:r>
            <a:endParaRPr lang="en-US" dirty="0"/>
          </a:p>
        </p:txBody>
      </p:sp>
      <p:sp>
        <p:nvSpPr>
          <p:cNvPr id="3" name="Content Placeholder 2"/>
          <p:cNvSpPr>
            <a:spLocks noGrp="1"/>
          </p:cNvSpPr>
          <p:nvPr>
            <p:ph idx="1"/>
          </p:nvPr>
        </p:nvSpPr>
        <p:spPr/>
        <p:txBody>
          <a:bodyPr/>
          <a:lstStyle/>
          <a:p>
            <a:r>
              <a:rPr lang="en-US" dirty="0" smtClean="0"/>
              <a:t>A legal framework for training that still needs to be fully regulated </a:t>
            </a:r>
          </a:p>
          <a:p>
            <a:r>
              <a:rPr lang="en-US" dirty="0" smtClean="0"/>
              <a:t>Some existing schools (since pre-regulation period) kept on evolving and adapting to a more quality-based structure and management models</a:t>
            </a:r>
          </a:p>
          <a:p>
            <a:pPr lvl="1"/>
            <a:r>
              <a:rPr lang="en-US" dirty="0" smtClean="0"/>
              <a:t>No mandatory specific regulation, but DGERT framework was a “natural” option</a:t>
            </a:r>
          </a:p>
          <a:p>
            <a:pPr lvl="1"/>
            <a:r>
              <a:rPr lang="en-US" dirty="0" smtClean="0"/>
              <a:t>International recognitions / certifications</a:t>
            </a:r>
          </a:p>
          <a:p>
            <a:pPr lvl="1"/>
            <a:endParaRPr lang="en-US" dirty="0" smtClean="0"/>
          </a:p>
          <a:p>
            <a:endParaRPr lang="en-US" dirty="0" smtClean="0"/>
          </a:p>
          <a:p>
            <a:pPr lvl="1"/>
            <a:endParaRPr lang="en-US" dirty="0" smtClean="0"/>
          </a:p>
          <a:p>
            <a:pPr lvl="1"/>
            <a:endParaRPr lang="en-US" dirty="0" smtClean="0"/>
          </a:p>
          <a:p>
            <a:pPr lvl="1"/>
            <a:endParaRPr lang="en-US" dirty="0" smtClean="0"/>
          </a:p>
          <a:p>
            <a:endParaRPr lang="en-US" dirty="0" smtClean="0"/>
          </a:p>
          <a:p>
            <a:endParaRPr lang="en-US" dirty="0" smtClean="0"/>
          </a:p>
          <a:p>
            <a:endParaRPr lang="en-US" dirty="0"/>
          </a:p>
        </p:txBody>
      </p:sp>
      <p:pic>
        <p:nvPicPr>
          <p:cNvPr id="4" name="Picture 3" descr="download (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41147" y="5739406"/>
            <a:ext cx="1580236" cy="1118594"/>
          </a:xfrm>
          <a:prstGeom prst="rect">
            <a:avLst/>
          </a:prstGeom>
        </p:spPr>
      </p:pic>
    </p:spTree>
    <p:extLst>
      <p:ext uri="{BB962C8B-B14F-4D97-AF65-F5344CB8AC3E}">
        <p14:creationId xmlns:p14="http://schemas.microsoft.com/office/powerpoint/2010/main" val="1206923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ownload (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41147" y="5739406"/>
            <a:ext cx="1580236" cy="1118594"/>
          </a:xfrm>
          <a:prstGeom prst="rect">
            <a:avLst/>
          </a:prstGeom>
        </p:spPr>
      </p:pic>
      <p:sp>
        <p:nvSpPr>
          <p:cNvPr id="2" name="Title 1"/>
          <p:cNvSpPr>
            <a:spLocks noGrp="1"/>
          </p:cNvSpPr>
          <p:nvPr>
            <p:ph type="title"/>
          </p:nvPr>
        </p:nvSpPr>
        <p:spPr/>
        <p:txBody>
          <a:bodyPr/>
          <a:lstStyle/>
          <a:p>
            <a:r>
              <a:rPr lang="en-US" dirty="0" smtClean="0"/>
              <a:t>NCT regulation for training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Law 45/2003</a:t>
            </a:r>
          </a:p>
          <a:p>
            <a:pPr lvl="1"/>
            <a:r>
              <a:rPr lang="en-US" i="1" dirty="0" smtClean="0"/>
              <a:t>Article 7: Habilitation Certification and Training</a:t>
            </a:r>
          </a:p>
          <a:p>
            <a:pPr lvl="2"/>
            <a:r>
              <a:rPr lang="en-US" i="1" dirty="0" smtClean="0"/>
              <a:t>Habilitation certification and training conditions for the exercise of non conventional therapies falls under Higher Education Ministry</a:t>
            </a:r>
          </a:p>
          <a:p>
            <a:r>
              <a:rPr lang="en-US" dirty="0" smtClean="0"/>
              <a:t>Law 71/2013</a:t>
            </a:r>
          </a:p>
          <a:p>
            <a:pPr lvl="1"/>
            <a:r>
              <a:rPr lang="en-US" i="1" dirty="0" smtClean="0"/>
              <a:t>Article 5: Access to the profession</a:t>
            </a:r>
          </a:p>
          <a:p>
            <a:pPr lvl="2"/>
            <a:r>
              <a:rPr lang="en-US" i="1" dirty="0" smtClean="0"/>
              <a:t>Access to non conventional therapies professions depends on a higher education degree (…) to be obtained through a study cycle compatible with requisites fixated by government members from health and higher education areas. </a:t>
            </a:r>
          </a:p>
          <a:p>
            <a:pPr lvl="1"/>
            <a:r>
              <a:rPr lang="en-US" i="1" dirty="0" smtClean="0"/>
              <a:t>Article 19: Transitory disposition</a:t>
            </a:r>
          </a:p>
          <a:p>
            <a:pPr lvl="2"/>
            <a:r>
              <a:rPr lang="en-US" i="1" dirty="0" smtClean="0"/>
              <a:t>(point 6) (…) training/teaching non-higher education institutions that, by the the time this bill is published, are legally in place and promoting training/education in non conventional therapies legally recognized, have no more then five years to adapt themselves to higher education regime, as to be determined by special legislative bill from the Government</a:t>
            </a:r>
          </a:p>
          <a:p>
            <a:pPr lvl="1"/>
            <a:endParaRPr lang="en-US" dirty="0"/>
          </a:p>
        </p:txBody>
      </p:sp>
    </p:spTree>
    <p:extLst>
      <p:ext uri="{BB962C8B-B14F-4D97-AF65-F5344CB8AC3E}">
        <p14:creationId xmlns:p14="http://schemas.microsoft.com/office/powerpoint/2010/main" val="1960946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ownload (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41147" y="5739406"/>
            <a:ext cx="1580236" cy="1118594"/>
          </a:xfrm>
          <a:prstGeom prst="rect">
            <a:avLst/>
          </a:prstGeom>
        </p:spPr>
      </p:pic>
      <p:sp>
        <p:nvSpPr>
          <p:cNvPr id="2" name="Title 1"/>
          <p:cNvSpPr>
            <a:spLocks noGrp="1"/>
          </p:cNvSpPr>
          <p:nvPr>
            <p:ph type="title"/>
          </p:nvPr>
        </p:nvSpPr>
        <p:spPr/>
        <p:txBody>
          <a:bodyPr/>
          <a:lstStyle/>
          <a:p>
            <a:r>
              <a:rPr lang="en-US" dirty="0" smtClean="0"/>
              <a:t>5 out 7 and 1 out of 5</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Until now (September 2016) the Government has published 5 study cycles (out of 7):</a:t>
            </a:r>
          </a:p>
          <a:p>
            <a:pPr lvl="1"/>
            <a:r>
              <a:rPr lang="en-US" dirty="0" smtClean="0"/>
              <a:t>Acupuncture is amongst them, but not TCM</a:t>
            </a:r>
          </a:p>
          <a:p>
            <a:pPr lvl="1"/>
            <a:r>
              <a:rPr lang="en-US" dirty="0" smtClean="0"/>
              <a:t>4 years</a:t>
            </a:r>
          </a:p>
          <a:p>
            <a:pPr lvl="1"/>
            <a:r>
              <a:rPr lang="en-US" dirty="0" smtClean="0"/>
              <a:t>240 ECTS</a:t>
            </a:r>
          </a:p>
          <a:p>
            <a:pPr lvl="1"/>
            <a:r>
              <a:rPr lang="en-US" dirty="0" smtClean="0"/>
              <a:t>Polytechnic level</a:t>
            </a:r>
          </a:p>
          <a:p>
            <a:r>
              <a:rPr lang="en-US" dirty="0" smtClean="0"/>
              <a:t>There was only 1 NCT study cycle approved out of 5 NCT published study cycles</a:t>
            </a:r>
          </a:p>
          <a:p>
            <a:pPr lvl="1"/>
            <a:r>
              <a:rPr lang="en-US" dirty="0" smtClean="0"/>
              <a:t>Osteopathy</a:t>
            </a:r>
          </a:p>
          <a:p>
            <a:pPr lvl="1"/>
            <a:r>
              <a:rPr lang="en-US" dirty="0" smtClean="0"/>
              <a:t>Out of 10 proposals, 5 were approved, from 4 higher education institutions</a:t>
            </a:r>
          </a:p>
          <a:p>
            <a:r>
              <a:rPr lang="en-US" dirty="0"/>
              <a:t>T</a:t>
            </a:r>
            <a:r>
              <a:rPr lang="en-US" dirty="0" smtClean="0"/>
              <a:t>here were 2 Acupuncture proposals from 2 higher education institutions – both not approved</a:t>
            </a:r>
          </a:p>
          <a:p>
            <a:r>
              <a:rPr lang="en-US" dirty="0" smtClean="0"/>
              <a:t>Until now, in total, there were 16 proposals from 9 higher education schools</a:t>
            </a:r>
          </a:p>
          <a:p>
            <a:endParaRPr lang="en-US" dirty="0" smtClean="0"/>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430252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 Higher Education Schools regulation (Art. 19.6)</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July 28 : We (National Federation of TM/CAM Schools) received a bill draft to comment</a:t>
            </a:r>
          </a:p>
          <a:p>
            <a:r>
              <a:rPr lang="en-US" dirty="0" smtClean="0"/>
              <a:t>Major guiding principles that we (Schools, DGS and ACSS) agree upon:</a:t>
            </a:r>
          </a:p>
          <a:p>
            <a:pPr marL="868680" lvl="1" indent="-457200">
              <a:buFont typeface="+mj-lt"/>
              <a:buAutoNum type="arabicPeriod"/>
            </a:pPr>
            <a:r>
              <a:rPr lang="en-US" dirty="0" smtClean="0"/>
              <a:t>Safeguard that those students that finished their studies in legally constituted schools, or that are still studying or starts their studies within a five year time frame after this bill is published, will have access to their professional license to work</a:t>
            </a:r>
          </a:p>
          <a:p>
            <a:pPr marL="1234440" lvl="2" indent="-457200">
              <a:buFont typeface="+mj-lt"/>
              <a:buAutoNum type="arabicPeriod"/>
            </a:pPr>
            <a:r>
              <a:rPr lang="en-US" dirty="0" smtClean="0"/>
              <a:t>Or until there are higher education courses available in their field of study</a:t>
            </a:r>
          </a:p>
          <a:p>
            <a:pPr marL="868680" lvl="1" indent="-457200">
              <a:buFont typeface="+mj-lt"/>
              <a:buAutoNum type="arabicPeriod"/>
            </a:pPr>
            <a:r>
              <a:rPr lang="en-US" dirty="0" smtClean="0"/>
              <a:t>Not to limit to 2/3 the ECTS accreditation for previous experience (training, academic and clinical experience) </a:t>
            </a:r>
          </a:p>
          <a:p>
            <a:pPr marL="868680" lvl="1" indent="-457200">
              <a:buFont typeface="+mj-lt"/>
              <a:buAutoNum type="arabicPeriod"/>
            </a:pPr>
            <a:r>
              <a:rPr lang="en-US" dirty="0" smtClean="0"/>
              <a:t>Progressive requirements throughout the 5 year frame</a:t>
            </a:r>
          </a:p>
          <a:p>
            <a:pPr marL="1234440" lvl="2" indent="-457200">
              <a:buFont typeface="+mj-lt"/>
              <a:buAutoNum type="arabicPeriod"/>
            </a:pPr>
            <a:r>
              <a:rPr lang="en-US" dirty="0" smtClean="0"/>
              <a:t>Patrimonial guarantees</a:t>
            </a:r>
          </a:p>
          <a:p>
            <a:pPr marL="1234440" lvl="2" indent="-457200">
              <a:buFont typeface="+mj-lt"/>
              <a:buAutoNum type="arabicPeriod"/>
            </a:pPr>
            <a:r>
              <a:rPr lang="en-US" dirty="0" smtClean="0"/>
              <a:t> Facilities</a:t>
            </a:r>
          </a:p>
          <a:p>
            <a:pPr marL="1234440" lvl="2" indent="-457200">
              <a:buFont typeface="+mj-lt"/>
              <a:buAutoNum type="arabicPeriod"/>
            </a:pPr>
            <a:r>
              <a:rPr lang="en-US" dirty="0" smtClean="0"/>
              <a:t>Academic human resources</a:t>
            </a:r>
          </a:p>
          <a:p>
            <a:pPr marL="1234440" lvl="2" indent="-457200">
              <a:buFont typeface="+mj-lt"/>
              <a:buAutoNum type="arabicPeriod"/>
            </a:pPr>
            <a:r>
              <a:rPr lang="en-US" dirty="0" smtClean="0"/>
              <a:t>Research </a:t>
            </a:r>
          </a:p>
          <a:p>
            <a:pPr marL="1234440" lvl="2" indent="-457200">
              <a:buFont typeface="+mj-lt"/>
              <a:buAutoNum type="arabicPeriod"/>
            </a:pPr>
            <a:r>
              <a:rPr lang="en-US" dirty="0" smtClean="0"/>
              <a:t>Social support</a:t>
            </a:r>
          </a:p>
          <a:p>
            <a:pPr lvl="1"/>
            <a:endParaRPr lang="en-US" dirty="0"/>
          </a:p>
        </p:txBody>
      </p:sp>
      <p:pic>
        <p:nvPicPr>
          <p:cNvPr id="4" name="Picture 3" descr="download (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41147" y="5739406"/>
            <a:ext cx="1580236" cy="1118594"/>
          </a:xfrm>
          <a:prstGeom prst="rect">
            <a:avLst/>
          </a:prstGeom>
        </p:spPr>
      </p:pic>
    </p:spTree>
    <p:extLst>
      <p:ext uri="{BB962C8B-B14F-4D97-AF65-F5344CB8AC3E}">
        <p14:creationId xmlns:p14="http://schemas.microsoft.com/office/powerpoint/2010/main" val="1766550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does A3ES stands?</a:t>
            </a:r>
            <a:endParaRPr lang="en-US" dirty="0"/>
          </a:p>
        </p:txBody>
      </p:sp>
      <p:sp>
        <p:nvSpPr>
          <p:cNvPr id="3" name="Content Placeholder 2"/>
          <p:cNvSpPr>
            <a:spLocks noGrp="1"/>
          </p:cNvSpPr>
          <p:nvPr>
            <p:ph idx="1"/>
          </p:nvPr>
        </p:nvSpPr>
        <p:spPr/>
        <p:txBody>
          <a:bodyPr/>
          <a:lstStyle/>
          <a:p>
            <a:r>
              <a:rPr lang="en-US" dirty="0" smtClean="0"/>
              <a:t>To determine the time frame to apply for a study cycle accreditation, they propose that it should be from the moment DGES informs A3ES that the process can be initiated or from the moment law 71/2013 was published</a:t>
            </a:r>
          </a:p>
          <a:p>
            <a:r>
              <a:rPr lang="en-US" dirty="0" smtClean="0"/>
              <a:t>They propose to maintain the 2/3 ECTS accreditation limit</a:t>
            </a:r>
          </a:p>
          <a:p>
            <a:r>
              <a:rPr lang="en-US" dirty="0" smtClean="0"/>
              <a:t>They don</a:t>
            </a:r>
            <a:r>
              <a:rPr lang="fr-FR" dirty="0" smtClean="0"/>
              <a:t>’</a:t>
            </a:r>
            <a:r>
              <a:rPr lang="en-US" dirty="0" smtClean="0"/>
              <a:t>t agree with the progressive model of minimum prerequisites </a:t>
            </a:r>
            <a:endParaRPr lang="en-US" dirty="0"/>
          </a:p>
        </p:txBody>
      </p:sp>
      <p:pic>
        <p:nvPicPr>
          <p:cNvPr id="4" name="Picture 3" descr="download (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41147" y="5739406"/>
            <a:ext cx="1580236" cy="1118594"/>
          </a:xfrm>
          <a:prstGeom prst="rect">
            <a:avLst/>
          </a:prstGeom>
        </p:spPr>
      </p:pic>
    </p:spTree>
    <p:extLst>
      <p:ext uri="{BB962C8B-B14F-4D97-AF65-F5344CB8AC3E}">
        <p14:creationId xmlns:p14="http://schemas.microsoft.com/office/powerpoint/2010/main" val="22116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ownload (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41147" y="5739406"/>
            <a:ext cx="1580236" cy="1118594"/>
          </a:xfrm>
          <a:prstGeom prst="rect">
            <a:avLst/>
          </a:prstGeom>
        </p:spPr>
      </p:pic>
      <p:sp>
        <p:nvSpPr>
          <p:cNvPr id="2" name="Title 1"/>
          <p:cNvSpPr>
            <a:spLocks noGrp="1"/>
          </p:cNvSpPr>
          <p:nvPr>
            <p:ph type="title"/>
          </p:nvPr>
        </p:nvSpPr>
        <p:spPr/>
        <p:txBody>
          <a:bodyPr/>
          <a:lstStyle/>
          <a:p>
            <a:r>
              <a:rPr lang="en-US" dirty="0"/>
              <a:t>Where does </a:t>
            </a:r>
            <a:r>
              <a:rPr lang="en-US" dirty="0" smtClean="0"/>
              <a:t>DGES </a:t>
            </a:r>
            <a:r>
              <a:rPr lang="en-US" dirty="0"/>
              <a:t>stands?</a:t>
            </a:r>
          </a:p>
        </p:txBody>
      </p:sp>
      <p:sp>
        <p:nvSpPr>
          <p:cNvPr id="3" name="Content Placeholder 2"/>
          <p:cNvSpPr>
            <a:spLocks noGrp="1"/>
          </p:cNvSpPr>
          <p:nvPr>
            <p:ph idx="1"/>
          </p:nvPr>
        </p:nvSpPr>
        <p:spPr/>
        <p:txBody>
          <a:bodyPr>
            <a:normAutofit fontScale="85000" lnSpcReduction="20000"/>
          </a:bodyPr>
          <a:lstStyle/>
          <a:p>
            <a:r>
              <a:rPr lang="en-US" dirty="0" smtClean="0"/>
              <a:t>They don</a:t>
            </a:r>
            <a:r>
              <a:rPr lang="fr-FR" dirty="0" smtClean="0"/>
              <a:t>’</a:t>
            </a:r>
            <a:r>
              <a:rPr lang="en-US" dirty="0" smtClean="0"/>
              <a:t>t feel that post-2013 students should have their training credited to ECTS’s</a:t>
            </a:r>
          </a:p>
          <a:p>
            <a:r>
              <a:rPr lang="en-US" dirty="0"/>
              <a:t>They propose to maintain the 2/3 ECTS accreditation limit</a:t>
            </a:r>
          </a:p>
          <a:p>
            <a:r>
              <a:rPr lang="en-US" dirty="0" smtClean="0"/>
              <a:t>As for the progressive model:</a:t>
            </a:r>
          </a:p>
          <a:p>
            <a:pPr lvl="1"/>
            <a:r>
              <a:rPr lang="en-US" dirty="0" smtClean="0"/>
              <a:t>A3ES has the means to resolve the lack of teachers problem and lack of research by extending the time limit or by temporarily reducing ratios (nº of teachers / nº of students)</a:t>
            </a:r>
          </a:p>
          <a:p>
            <a:pPr lvl="1"/>
            <a:r>
              <a:rPr lang="en-US" dirty="0" smtClean="0"/>
              <a:t>As for the financial and patrimonial sustainability the claim is that this criteria is not exclusive to higher education but also present in DGERT/other regulatory frames, therefore is not “new”</a:t>
            </a:r>
          </a:p>
          <a:p>
            <a:r>
              <a:rPr lang="en-US" dirty="0" smtClean="0"/>
              <a:t>To maintain the limitative criteria for schools – DGERT certification</a:t>
            </a:r>
          </a:p>
          <a:p>
            <a:r>
              <a:rPr lang="en-US" dirty="0" smtClean="0"/>
              <a:t>To allow an extended period for “public interest” request as for academic staff criteria</a:t>
            </a:r>
          </a:p>
          <a:p>
            <a:r>
              <a:rPr lang="en-US" dirty="0" smtClean="0"/>
              <a:t>Polytechnic level</a:t>
            </a:r>
          </a:p>
          <a:p>
            <a:r>
              <a:rPr lang="en-US" dirty="0" smtClean="0"/>
              <a:t>5 year time frame for “public interest” starting from 71/2013 (2 </a:t>
            </a:r>
            <a:r>
              <a:rPr lang="en-US" dirty="0"/>
              <a:t>O</a:t>
            </a:r>
            <a:r>
              <a:rPr lang="en-US" dirty="0" smtClean="0"/>
              <a:t>ct 2018)</a:t>
            </a:r>
          </a:p>
          <a:p>
            <a:r>
              <a:rPr lang="en-US" dirty="0" smtClean="0"/>
              <a:t>Those schools that fail to file the “public interest” request have the same time frame to resume their activity</a:t>
            </a:r>
          </a:p>
          <a:p>
            <a:pPr lvl="1"/>
            <a:endParaRPr lang="en-US" dirty="0" smtClean="0"/>
          </a:p>
          <a:p>
            <a:endParaRPr lang="en-US" dirty="0"/>
          </a:p>
        </p:txBody>
      </p:sp>
    </p:spTree>
    <p:extLst>
      <p:ext uri="{BB962C8B-B14F-4D97-AF65-F5344CB8AC3E}">
        <p14:creationId xmlns:p14="http://schemas.microsoft.com/office/powerpoint/2010/main" val="33328810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5146</TotalTime>
  <Words>801</Words>
  <Application>Microsoft Macintosh PowerPoint</Application>
  <PresentationFormat>On-screen Show (4:3)</PresentationFormat>
  <Paragraphs>86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Adjacency</vt:lpstr>
      <vt:lpstr>TCM Schools regulatory status in Portugal</vt:lpstr>
      <vt:lpstr>Who regulates what</vt:lpstr>
      <vt:lpstr>NCT Pre-regulation period</vt:lpstr>
      <vt:lpstr>During NCT regulation period (2003 – 2013)</vt:lpstr>
      <vt:lpstr>NCT regulation for training</vt:lpstr>
      <vt:lpstr>5 out 7 and 1 out of 5</vt:lpstr>
      <vt:lpstr>Non Higher Education Schools regulation (Art. 19.6)</vt:lpstr>
      <vt:lpstr>Where does A3ES stands?</vt:lpstr>
      <vt:lpstr>Where does DGES stands?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TCM Schools regulatory status in Portugal</dc:title>
  <dc:creator>Frederico Carvalho</dc:creator>
  <cp:lastModifiedBy>Frederico Carvalho</cp:lastModifiedBy>
  <cp:revision>15</cp:revision>
  <dcterms:created xsi:type="dcterms:W3CDTF">2016-09-20T08:14:09Z</dcterms:created>
  <dcterms:modified xsi:type="dcterms:W3CDTF">2016-09-23T22:00:36Z</dcterms:modified>
</cp:coreProperties>
</file>